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7" r:id="rId3"/>
    <p:sldId id="259" r:id="rId4"/>
    <p:sldId id="261" r:id="rId5"/>
    <p:sldId id="260" r:id="rId6"/>
    <p:sldId id="258" r:id="rId7"/>
    <p:sldId id="264" r:id="rId8"/>
    <p:sldId id="263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8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638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3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5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8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6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1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49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0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2" r:id="rId6"/>
    <p:sldLayoutId id="2147483768" r:id="rId7"/>
    <p:sldLayoutId id="2147483769" r:id="rId8"/>
    <p:sldLayoutId id="2147483770" r:id="rId9"/>
    <p:sldLayoutId id="2147483771" r:id="rId10"/>
    <p:sldLayoutId id="2147483773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6BD52E-81B0-48F2-AE23-01E20076D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386" y="1091116"/>
            <a:ext cx="4196680" cy="1489515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2400" dirty="0"/>
              <a:t>OpenCV </a:t>
            </a:r>
            <a:r>
              <a:rPr lang="ko-KR" altLang="en-US" sz="2400" dirty="0"/>
              <a:t>기반</a:t>
            </a:r>
            <a:r>
              <a:rPr lang="en-US" altLang="ko-KR" sz="2400" dirty="0"/>
              <a:t> </a:t>
            </a:r>
            <a:r>
              <a:rPr lang="ko-KR" altLang="en-US" sz="2400" dirty="0"/>
              <a:t>차선 인식 시스템 알고리즘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3CB1F-5BCD-470E-B1E6-8CF7141B1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863" y="3322024"/>
            <a:ext cx="3565525" cy="555466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</a:rPr>
              <a:t>발표자 </a:t>
            </a:r>
            <a:r>
              <a:rPr lang="en-US" altLang="ko-KR" sz="2000" dirty="0">
                <a:solidFill>
                  <a:schemeClr val="tx1">
                    <a:alpha val="6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</a:rPr>
              <a:t>조수익</a:t>
            </a:r>
          </a:p>
        </p:txBody>
      </p:sp>
      <p:sp>
        <p:nvSpPr>
          <p:cNvPr id="2053" name="Oval 72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3" y="54927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54" name="Rectangle 7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5" name="Group 76">
            <a:extLst>
              <a:ext uri="{FF2B5EF4-FFF2-40B4-BE49-F238E27FC236}">
                <a16:creationId xmlns:a16="http://schemas.microsoft.com/office/drawing/2014/main" id="{9845873E-9C86-4496-87B7-3A6141D7D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69384" y="4508500"/>
            <a:ext cx="1468514" cy="1521012"/>
            <a:chOff x="5236793" y="2432482"/>
            <a:chExt cx="1468514" cy="1521012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67B3FE92-6018-4D9B-9B3E-264810BCB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56" name="Freeform 6">
              <a:extLst>
                <a:ext uri="{FF2B5EF4-FFF2-40B4-BE49-F238E27FC236}">
                  <a16:creationId xmlns:a16="http://schemas.microsoft.com/office/drawing/2014/main" id="{6ADEA1A7-349B-4EC9-9458-EBB1E9BFD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83BB3CBA-4085-4566-9B1D-656DA46E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53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CD2F30A-2150-40BF-A8F8-27BE7A06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19" y="1526013"/>
            <a:ext cx="6696908" cy="439001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51900EC-134C-483C-884E-05606BC7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47601"/>
            <a:ext cx="11091600" cy="873125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메인 코드</a:t>
            </a:r>
          </a:p>
        </p:txBody>
      </p:sp>
    </p:spTree>
    <p:extLst>
      <p:ext uri="{BB962C8B-B14F-4D97-AF65-F5344CB8AC3E}">
        <p14:creationId xmlns:p14="http://schemas.microsoft.com/office/powerpoint/2010/main" val="394891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5B0936-2E9B-4B2B-9DBF-DAFFF56F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156" y="2526770"/>
            <a:ext cx="8920308" cy="180446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10000" dirty="0"/>
              <a:t>Thank You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7533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84CF0-6D76-4B59-933E-2DC1CFEA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10542-5D91-4247-8B30-3FF45BE87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51" y="2260473"/>
            <a:ext cx="2716120" cy="3003985"/>
          </a:xfrm>
        </p:spPr>
        <p:txBody>
          <a:bodyPr/>
          <a:lstStyle/>
          <a:p>
            <a:r>
              <a:rPr lang="ko-KR" altLang="en-US" sz="2800" dirty="0" err="1"/>
              <a:t>전처리</a:t>
            </a:r>
            <a:r>
              <a:rPr lang="ko-KR" altLang="en-US" sz="2800" dirty="0"/>
              <a:t> 과정</a:t>
            </a:r>
            <a:endParaRPr lang="en-US" altLang="ko-KR" sz="2800" dirty="0"/>
          </a:p>
          <a:p>
            <a:r>
              <a:rPr lang="ko-KR" altLang="en-US" sz="2800" dirty="0" err="1"/>
              <a:t>전처리</a:t>
            </a:r>
            <a:r>
              <a:rPr lang="ko-KR" altLang="en-US" sz="2800" dirty="0"/>
              <a:t> 영상</a:t>
            </a:r>
            <a:endParaRPr lang="en-US" altLang="ko-KR" sz="2800" dirty="0"/>
          </a:p>
          <a:p>
            <a:r>
              <a:rPr lang="ko-KR" altLang="en-US" sz="2800" dirty="0"/>
              <a:t>결과 영상</a:t>
            </a:r>
            <a:endParaRPr lang="en-US" altLang="ko-KR" sz="2800" dirty="0"/>
          </a:p>
          <a:p>
            <a:r>
              <a:rPr lang="ko-KR" altLang="en-US" sz="2800" dirty="0"/>
              <a:t>소스 코드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53918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658B8BC-8098-45A8-9289-EE1E0F03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15158"/>
            <a:ext cx="11091600" cy="873125"/>
          </a:xfrm>
        </p:spPr>
        <p:txBody>
          <a:bodyPr/>
          <a:lstStyle/>
          <a:p>
            <a:pPr algn="ctr"/>
            <a:r>
              <a:rPr lang="ko-KR" altLang="en-US" dirty="0" err="1"/>
              <a:t>전처리</a:t>
            </a:r>
            <a:r>
              <a:rPr lang="ko-KR" altLang="en-US" dirty="0"/>
              <a:t>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FA1E21-3732-4460-BAD5-04ABBDABA50A}"/>
              </a:ext>
            </a:extLst>
          </p:cNvPr>
          <p:cNvGrpSpPr/>
          <p:nvPr/>
        </p:nvGrpSpPr>
        <p:grpSpPr>
          <a:xfrm>
            <a:off x="126442" y="211303"/>
            <a:ext cx="11985507" cy="6459459"/>
            <a:chOff x="126442" y="211303"/>
            <a:chExt cx="11985507" cy="6459459"/>
          </a:xfrm>
        </p:grpSpPr>
        <p:sp>
          <p:nvSpPr>
            <p:cNvPr id="82" name="화살표: 왼쪽/오른쪽/위쪽 81">
              <a:extLst>
                <a:ext uri="{FF2B5EF4-FFF2-40B4-BE49-F238E27FC236}">
                  <a16:creationId xmlns:a16="http://schemas.microsoft.com/office/drawing/2014/main" id="{C5593811-B87E-42E4-B78C-94D9B118327F}"/>
                </a:ext>
              </a:extLst>
            </p:cNvPr>
            <p:cNvSpPr/>
            <p:nvPr/>
          </p:nvSpPr>
          <p:spPr>
            <a:xfrm rot="5400000">
              <a:off x="4762850" y="3321716"/>
              <a:ext cx="1188723" cy="985407"/>
            </a:xfrm>
            <a:prstGeom prst="leftRightUpArrow">
              <a:avLst>
                <a:gd name="adj1" fmla="val 25000"/>
                <a:gd name="adj2" fmla="val 1923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42BB201-4606-4F63-B2D3-AF168B7F4EDD}"/>
                </a:ext>
              </a:extLst>
            </p:cNvPr>
            <p:cNvSpPr/>
            <p:nvPr/>
          </p:nvSpPr>
          <p:spPr>
            <a:xfrm>
              <a:off x="418499" y="2718436"/>
              <a:ext cx="1129314" cy="44481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입력 영상</a:t>
              </a: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761B646E-D7FB-4C1A-A53D-1BDE6321E681}"/>
                </a:ext>
              </a:extLst>
            </p:cNvPr>
            <p:cNvSpPr/>
            <p:nvPr/>
          </p:nvSpPr>
          <p:spPr>
            <a:xfrm>
              <a:off x="1941194" y="3705511"/>
              <a:ext cx="324637" cy="180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FEF2C92-EC49-4D9E-9529-68166E03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442" y="3320775"/>
              <a:ext cx="1620000" cy="95026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A08034-6601-4413-AE9F-446E0071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238" y="3320770"/>
              <a:ext cx="1620000" cy="95026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9BEBB34-1BEF-4F4E-B036-11931D53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9916" y="2176814"/>
              <a:ext cx="1620000" cy="95026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5526130-E172-433F-AA20-CAB6BEC0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16" y="4548671"/>
              <a:ext cx="1620000" cy="110406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4A1100C-D3A3-4716-AEDE-DB1C2DECD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1873" y="3320771"/>
              <a:ext cx="1620000" cy="95026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6FCB757-FB57-446E-9860-2E995FE29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57981" y="3320770"/>
              <a:ext cx="1620000" cy="95026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5D76E47-470E-4748-9147-ED9744695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51180" y="917913"/>
              <a:ext cx="1620000" cy="950265"/>
            </a:xfrm>
            <a:prstGeom prst="rect">
              <a:avLst/>
            </a:prstGeom>
          </p:spPr>
        </p:pic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B1A32E60-E12E-4B27-A31C-74E5D721233A}"/>
                </a:ext>
              </a:extLst>
            </p:cNvPr>
            <p:cNvSpPr/>
            <p:nvPr/>
          </p:nvSpPr>
          <p:spPr>
            <a:xfrm rot="19220035">
              <a:off x="3611595" y="2781836"/>
              <a:ext cx="447675" cy="1128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DDF3BC08-8DD1-41F4-AE0D-64A92EA72567}"/>
                </a:ext>
              </a:extLst>
            </p:cNvPr>
            <p:cNvSpPr/>
            <p:nvPr/>
          </p:nvSpPr>
          <p:spPr>
            <a:xfrm>
              <a:off x="9939961" y="3790191"/>
              <a:ext cx="310845" cy="180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9722320-3165-4738-9C38-13C03BCE7AE9}"/>
                </a:ext>
              </a:extLst>
            </p:cNvPr>
            <p:cNvSpPr/>
            <p:nvPr/>
          </p:nvSpPr>
          <p:spPr>
            <a:xfrm>
              <a:off x="2380448" y="2718436"/>
              <a:ext cx="1129314" cy="44481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BGR -&gt; HSV </a:t>
              </a:r>
              <a:r>
                <a:rPr lang="ko-KR" altLang="en-US" sz="1200" dirty="0"/>
                <a:t>변환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60AC230E-C841-4584-84BF-F795D7F6CA95}"/>
                </a:ext>
              </a:extLst>
            </p:cNvPr>
            <p:cNvSpPr/>
            <p:nvPr/>
          </p:nvSpPr>
          <p:spPr>
            <a:xfrm>
              <a:off x="4405902" y="1599005"/>
              <a:ext cx="1270221" cy="42316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HSV -&gt; Yellow </a:t>
              </a:r>
              <a:r>
                <a:rPr lang="ko-KR" altLang="en-US" sz="1200" dirty="0"/>
                <a:t>영역 수출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97F7A2CE-9EBE-46AC-981C-97207801F060}"/>
                </a:ext>
              </a:extLst>
            </p:cNvPr>
            <p:cNvSpPr/>
            <p:nvPr/>
          </p:nvSpPr>
          <p:spPr>
            <a:xfrm>
              <a:off x="2092817" y="4890220"/>
              <a:ext cx="1270221" cy="442191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BGR -&gt; White </a:t>
              </a:r>
              <a:r>
                <a:rPr lang="ko-KR" altLang="en-US" sz="1200" dirty="0"/>
                <a:t>영역 수출</a:t>
              </a:r>
            </a:p>
          </p:txBody>
        </p: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95A0C441-D91D-41FA-8BB7-8CB15CEC22E6}"/>
                </a:ext>
              </a:extLst>
            </p:cNvPr>
            <p:cNvCxnSpPr>
              <a:cxnSpLocks/>
              <a:stCxn id="23" idx="2"/>
              <a:endCxn id="64" idx="1"/>
            </p:cNvCxnSpPr>
            <p:nvPr/>
          </p:nvCxnSpPr>
          <p:spPr>
            <a:xfrm rot="16200000" flipH="1">
              <a:off x="1094491" y="4112990"/>
              <a:ext cx="840276" cy="115637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순서도: 논리합 74">
              <a:extLst>
                <a:ext uri="{FF2B5EF4-FFF2-40B4-BE49-F238E27FC236}">
                  <a16:creationId xmlns:a16="http://schemas.microsoft.com/office/drawing/2014/main" id="{36A666CF-344E-4EB3-84D2-21CE1EE23F3B}"/>
                </a:ext>
              </a:extLst>
            </p:cNvPr>
            <p:cNvSpPr/>
            <p:nvPr/>
          </p:nvSpPr>
          <p:spPr>
            <a:xfrm>
              <a:off x="4849416" y="3619501"/>
              <a:ext cx="438761" cy="400806"/>
            </a:xfrm>
            <a:prstGeom prst="flowChar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482F31-084C-480A-8604-B59C80229191}"/>
                </a:ext>
              </a:extLst>
            </p:cNvPr>
            <p:cNvSpPr/>
            <p:nvPr/>
          </p:nvSpPr>
          <p:spPr>
            <a:xfrm>
              <a:off x="6074550" y="2608090"/>
              <a:ext cx="1453998" cy="5036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cv2.addWeighted</a:t>
              </a:r>
            </a:p>
            <a:p>
              <a:pPr algn="ctr"/>
              <a:r>
                <a:rPr lang="en-US" altLang="ko-KR" sz="1200" dirty="0"/>
                <a:t>(Yellow + White)</a:t>
              </a:r>
              <a:endParaRPr lang="ko-KR" altLang="en-US" sz="1200" dirty="0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1E0F2926-6743-4825-9328-88769A33FC5E}"/>
                </a:ext>
              </a:extLst>
            </p:cNvPr>
            <p:cNvSpPr/>
            <p:nvPr/>
          </p:nvSpPr>
          <p:spPr>
            <a:xfrm>
              <a:off x="8234181" y="2623453"/>
              <a:ext cx="1453998" cy="5036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cv2.fillPoly</a:t>
              </a:r>
            </a:p>
            <a:p>
              <a:pPr algn="ctr"/>
              <a:r>
                <a:rPr lang="en-US" altLang="ko-KR" sz="1200" dirty="0"/>
                <a:t>(</a:t>
              </a:r>
              <a:r>
                <a:rPr lang="ko-KR" altLang="en-US" sz="1200" dirty="0"/>
                <a:t>차선 영역 지정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5269489-2008-4443-BF2D-26F84BD1E14F}"/>
                </a:ext>
              </a:extLst>
            </p:cNvPr>
            <p:cNvSpPr/>
            <p:nvPr/>
          </p:nvSpPr>
          <p:spPr>
            <a:xfrm>
              <a:off x="8084408" y="211303"/>
              <a:ext cx="1796467" cy="507807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cv2.bitwise_and</a:t>
              </a:r>
            </a:p>
            <a:p>
              <a:pPr algn="ctr"/>
              <a:r>
                <a:rPr lang="en-US" altLang="ko-KR" sz="900" dirty="0"/>
                <a:t>(</a:t>
              </a:r>
              <a:r>
                <a:rPr lang="ko-KR" altLang="en-US" sz="900" dirty="0"/>
                <a:t>입력 영상 </a:t>
              </a:r>
              <a:r>
                <a:rPr lang="en-US" altLang="ko-KR" sz="900" dirty="0"/>
                <a:t>+ </a:t>
              </a:r>
              <a:r>
                <a:rPr lang="ko-KR" altLang="en-US" sz="900" dirty="0"/>
                <a:t>차선 영역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F03FA478-47BE-49F2-9872-55CFE79E6598}"/>
                </a:ext>
              </a:extLst>
            </p:cNvPr>
            <p:cNvSpPr/>
            <p:nvPr/>
          </p:nvSpPr>
          <p:spPr>
            <a:xfrm>
              <a:off x="10001494" y="5448413"/>
              <a:ext cx="310845" cy="180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7758FA91-F084-47B6-81F0-F6367BCAAF2A}"/>
                </a:ext>
              </a:extLst>
            </p:cNvPr>
            <p:cNvSpPr/>
            <p:nvPr/>
          </p:nvSpPr>
          <p:spPr>
            <a:xfrm>
              <a:off x="7823421" y="5413965"/>
              <a:ext cx="310845" cy="180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0025E5C9-2384-4C2B-AA57-829490C68A9E}"/>
                </a:ext>
              </a:extLst>
            </p:cNvPr>
            <p:cNvSpPr/>
            <p:nvPr/>
          </p:nvSpPr>
          <p:spPr>
            <a:xfrm>
              <a:off x="10276338" y="2624477"/>
              <a:ext cx="1835611" cy="5036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cv2.bitwise_and</a:t>
              </a:r>
            </a:p>
            <a:p>
              <a:pPr algn="ctr"/>
              <a:r>
                <a:rPr lang="en-US" altLang="ko-KR" sz="900" dirty="0"/>
                <a:t>((Yellow + White)  + </a:t>
              </a:r>
              <a:r>
                <a:rPr lang="ko-KR" altLang="en-US" sz="900" dirty="0"/>
                <a:t>차선 영역</a:t>
              </a:r>
              <a:r>
                <a:rPr lang="en-US" altLang="ko-KR" sz="900" dirty="0"/>
                <a:t>)</a:t>
              </a:r>
              <a:endParaRPr lang="en-US" altLang="ko-KR" sz="1100" dirty="0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51A5D48-DAD0-4502-AD2D-5C2977944A96}"/>
                </a:ext>
              </a:extLst>
            </p:cNvPr>
            <p:cNvSpPr/>
            <p:nvPr/>
          </p:nvSpPr>
          <p:spPr>
            <a:xfrm>
              <a:off x="6093600" y="6162955"/>
              <a:ext cx="1453998" cy="5036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(Yellow + White) </a:t>
              </a:r>
            </a:p>
            <a:p>
              <a:pPr algn="ctr"/>
              <a:r>
                <a:rPr lang="en-US" altLang="ko-KR" sz="1100" dirty="0"/>
                <a:t>-&gt; Gray Scale </a:t>
              </a:r>
              <a:r>
                <a:rPr lang="ko-KR" altLang="en-US" sz="1100" dirty="0"/>
                <a:t>변환</a:t>
              </a: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EFDD02C8-42FF-40F2-87E4-E155E3659D4B}"/>
                </a:ext>
              </a:extLst>
            </p:cNvPr>
            <p:cNvSpPr/>
            <p:nvPr/>
          </p:nvSpPr>
          <p:spPr>
            <a:xfrm>
              <a:off x="8306287" y="6162955"/>
              <a:ext cx="1555750" cy="507807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cv2.GaussianBlur</a:t>
              </a:r>
            </a:p>
            <a:p>
              <a:pPr algn="ctr"/>
              <a:r>
                <a:rPr lang="en-US" altLang="ko-KR" sz="1100" dirty="0"/>
                <a:t>(Gray Scale)</a:t>
              </a:r>
              <a:endParaRPr lang="ko-KR" altLang="en-US" sz="1100" dirty="0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1EBE0360-2EE3-432E-83E1-2C5D8A07A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82295" y="3320769"/>
              <a:ext cx="1618978" cy="950265"/>
            </a:xfrm>
            <a:prstGeom prst="rect">
              <a:avLst/>
            </a:prstGeom>
          </p:spPr>
        </p:pic>
        <p:sp>
          <p:nvSpPr>
            <p:cNvPr id="90" name="화살표: 아래쪽 89">
              <a:extLst>
                <a:ext uri="{FF2B5EF4-FFF2-40B4-BE49-F238E27FC236}">
                  <a16:creationId xmlns:a16="http://schemas.microsoft.com/office/drawing/2014/main" id="{A794D482-71B2-4ED2-A1FA-F3A5124398D9}"/>
                </a:ext>
              </a:extLst>
            </p:cNvPr>
            <p:cNvSpPr/>
            <p:nvPr/>
          </p:nvSpPr>
          <p:spPr>
            <a:xfrm>
              <a:off x="6660229" y="4405592"/>
              <a:ext cx="223287" cy="37220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순서도: 논리합 105">
              <a:extLst>
                <a:ext uri="{FF2B5EF4-FFF2-40B4-BE49-F238E27FC236}">
                  <a16:creationId xmlns:a16="http://schemas.microsoft.com/office/drawing/2014/main" id="{81C95CF8-B4C2-4CA6-9F9C-CB9092260A04}"/>
                </a:ext>
              </a:extLst>
            </p:cNvPr>
            <p:cNvSpPr/>
            <p:nvPr/>
          </p:nvSpPr>
          <p:spPr>
            <a:xfrm>
              <a:off x="7027402" y="1262022"/>
              <a:ext cx="288295" cy="262046"/>
            </a:xfrm>
            <a:prstGeom prst="flowChar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A972DC86-AADB-40EB-9CDA-F8EA0A30136D}"/>
                </a:ext>
              </a:extLst>
            </p:cNvPr>
            <p:cNvSpPr/>
            <p:nvPr/>
          </p:nvSpPr>
          <p:spPr>
            <a:xfrm>
              <a:off x="10445523" y="6149876"/>
              <a:ext cx="1555750" cy="507807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cv2.threshold</a:t>
              </a:r>
            </a:p>
            <a:p>
              <a:pPr algn="ctr"/>
              <a:r>
                <a:rPr lang="en-US" altLang="ko-KR" sz="1100" dirty="0"/>
                <a:t>(</a:t>
              </a:r>
              <a:r>
                <a:rPr lang="en-US" altLang="ko-KR" sz="1100" dirty="0" err="1"/>
                <a:t>GaussianBlur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BCE3FBA9-4916-4054-B850-1E04BB53DA8A}"/>
                </a:ext>
              </a:extLst>
            </p:cNvPr>
            <p:cNvCxnSpPr>
              <a:cxnSpLocks/>
              <a:stCxn id="8" idx="0"/>
              <a:endCxn id="106" idx="2"/>
            </p:cNvCxnSpPr>
            <p:nvPr/>
          </p:nvCxnSpPr>
          <p:spPr>
            <a:xfrm rot="5400000" flipH="1" flipV="1">
              <a:off x="3342584" y="-966382"/>
              <a:ext cx="1325391" cy="6044246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연결선: 꺾임 156">
              <a:extLst>
                <a:ext uri="{FF2B5EF4-FFF2-40B4-BE49-F238E27FC236}">
                  <a16:creationId xmlns:a16="http://schemas.microsoft.com/office/drawing/2014/main" id="{E30F00B7-7C59-4591-9630-425C47A3B7ED}"/>
                </a:ext>
              </a:extLst>
            </p:cNvPr>
            <p:cNvCxnSpPr>
              <a:cxnSpLocks/>
              <a:stCxn id="80" idx="0"/>
              <a:endCxn id="106" idx="4"/>
            </p:cNvCxnSpPr>
            <p:nvPr/>
          </p:nvCxnSpPr>
          <p:spPr>
            <a:xfrm rot="16200000" flipV="1">
              <a:off x="7516673" y="1178946"/>
              <a:ext cx="1099385" cy="1789630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BAAE825C-5C51-4F0D-B519-5B76F1BE525A}"/>
                </a:ext>
              </a:extLst>
            </p:cNvPr>
            <p:cNvCxnSpPr>
              <a:cxnSpLocks/>
              <a:stCxn id="106" idx="6"/>
              <a:endCxn id="37" idx="1"/>
            </p:cNvCxnSpPr>
            <p:nvPr/>
          </p:nvCxnSpPr>
          <p:spPr>
            <a:xfrm>
              <a:off x="7315697" y="1393045"/>
              <a:ext cx="835483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순서도: 논리합 161">
              <a:extLst>
                <a:ext uri="{FF2B5EF4-FFF2-40B4-BE49-F238E27FC236}">
                  <a16:creationId xmlns:a16="http://schemas.microsoft.com/office/drawing/2014/main" id="{389E356F-4495-46E4-A980-F46B7D82C532}"/>
                </a:ext>
              </a:extLst>
            </p:cNvPr>
            <p:cNvSpPr/>
            <p:nvPr/>
          </p:nvSpPr>
          <p:spPr>
            <a:xfrm>
              <a:off x="7733438" y="3749563"/>
              <a:ext cx="288295" cy="262046"/>
            </a:xfrm>
            <a:prstGeom prst="flowChar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0EF64C5A-6D32-4022-BD63-F8E94FF8C044}"/>
                </a:ext>
              </a:extLst>
            </p:cNvPr>
            <p:cNvCxnSpPr>
              <a:stCxn id="64" idx="3"/>
              <a:endCxn id="29" idx="1"/>
            </p:cNvCxnSpPr>
            <p:nvPr/>
          </p:nvCxnSpPr>
          <p:spPr>
            <a:xfrm flipV="1">
              <a:off x="3363038" y="5100704"/>
              <a:ext cx="866878" cy="106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86C31724-5B5E-46DF-B297-D44D472219F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10488" y="4873370"/>
              <a:ext cx="1620000" cy="1105200"/>
            </a:xfrm>
            <a:prstGeom prst="rect">
              <a:avLst/>
            </a:prstGeom>
          </p:spPr>
        </p:pic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1802EC8C-B27C-4829-B634-A8566607BB63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57694" y="4895813"/>
              <a:ext cx="1620000" cy="1105200"/>
            </a:xfrm>
            <a:prstGeom prst="rect">
              <a:avLst/>
            </a:prstGeom>
          </p:spPr>
        </p:pic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5420199A-139F-4502-9002-FA344C71D412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81273" y="4895813"/>
              <a:ext cx="1620000" cy="11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16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D24771-A29B-4B70-BDD4-F1B5B930F00E}"/>
              </a:ext>
            </a:extLst>
          </p:cNvPr>
          <p:cNvGrpSpPr/>
          <p:nvPr/>
        </p:nvGrpSpPr>
        <p:grpSpPr>
          <a:xfrm>
            <a:off x="108622" y="919745"/>
            <a:ext cx="11654312" cy="5807519"/>
            <a:chOff x="108622" y="919745"/>
            <a:chExt cx="11654312" cy="580751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684536-45D7-4855-9A90-399EF7FA1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2999" y="3994557"/>
              <a:ext cx="4658686" cy="27327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292BB9-5A67-493C-A48F-7572EF5B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8807" y="1802136"/>
              <a:ext cx="3005061" cy="176272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DD67F1-ADC3-420E-9210-F22F35B09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7871" y="1802136"/>
              <a:ext cx="3005063" cy="1762720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081D6606-D145-4103-96A8-B4A869757539}"/>
                </a:ext>
              </a:extLst>
            </p:cNvPr>
            <p:cNvSpPr/>
            <p:nvPr/>
          </p:nvSpPr>
          <p:spPr>
            <a:xfrm>
              <a:off x="6096000" y="1083169"/>
              <a:ext cx="1453998" cy="5036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cv2.Canny</a:t>
              </a:r>
            </a:p>
            <a:p>
              <a:pPr algn="ctr"/>
              <a:r>
                <a:rPr lang="en-US" altLang="ko-KR" sz="1200" dirty="0"/>
                <a:t>(threshold)</a:t>
              </a:r>
              <a:endParaRPr lang="ko-KR" altLang="en-US" sz="1200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5C8513C-EA14-4D8E-A10C-14792E24D5B8}"/>
                </a:ext>
              </a:extLst>
            </p:cNvPr>
            <p:cNvSpPr/>
            <p:nvPr/>
          </p:nvSpPr>
          <p:spPr>
            <a:xfrm>
              <a:off x="9152342" y="1085816"/>
              <a:ext cx="2221895" cy="5036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cv2.bitwise_and</a:t>
              </a:r>
            </a:p>
            <a:p>
              <a:pPr algn="ctr"/>
              <a:r>
                <a:rPr lang="en-US" altLang="ko-KR" sz="1200" dirty="0"/>
                <a:t>(Canny </a:t>
              </a:r>
              <a:r>
                <a:rPr lang="ko-KR" altLang="en-US" sz="1200" dirty="0"/>
                <a:t>영상 </a:t>
              </a:r>
              <a:r>
                <a:rPr lang="en-US" altLang="ko-KR" sz="1200" dirty="0"/>
                <a:t>+ </a:t>
              </a:r>
              <a:r>
                <a:rPr lang="ko-KR" altLang="en-US" sz="1100" dirty="0"/>
                <a:t>차선 영역 지정</a:t>
              </a:r>
              <a:r>
                <a:rPr lang="en-US" altLang="ko-KR" sz="1100" dirty="0"/>
                <a:t>)</a:t>
              </a:r>
              <a:endParaRPr lang="ko-KR" altLang="en-US" sz="1200" dirty="0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50C17964-4ED1-4E14-828A-11D209E9F49C}"/>
                </a:ext>
              </a:extLst>
            </p:cNvPr>
            <p:cNvSpPr/>
            <p:nvPr/>
          </p:nvSpPr>
          <p:spPr>
            <a:xfrm>
              <a:off x="8357225" y="2675625"/>
              <a:ext cx="310845" cy="180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FF460BBA-9B0D-46AB-8B3C-6332BA1F09FE}"/>
                </a:ext>
              </a:extLst>
            </p:cNvPr>
            <p:cNvSpPr/>
            <p:nvPr/>
          </p:nvSpPr>
          <p:spPr>
            <a:xfrm>
              <a:off x="4484590" y="3056535"/>
              <a:ext cx="568228" cy="2096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AF45836F-F5A4-4575-B53D-37E2767E2EF2}"/>
                </a:ext>
              </a:extLst>
            </p:cNvPr>
            <p:cNvSpPr/>
            <p:nvPr/>
          </p:nvSpPr>
          <p:spPr>
            <a:xfrm>
              <a:off x="4459471" y="5109098"/>
              <a:ext cx="1922467" cy="5036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draw_lines</a:t>
              </a:r>
              <a:endParaRPr lang="en-US" altLang="ko-KR" sz="1200" dirty="0"/>
            </a:p>
            <a:p>
              <a:r>
                <a:rPr lang="en-US" altLang="ko-KR" sz="1100" dirty="0"/>
                <a:t>(</a:t>
              </a:r>
              <a:r>
                <a:rPr lang="ko-KR" altLang="en-US" sz="1100" dirty="0"/>
                <a:t>입력 영상 </a:t>
              </a:r>
              <a:r>
                <a:rPr lang="en-US" altLang="ko-KR" sz="1100" dirty="0"/>
                <a:t>+ </a:t>
              </a:r>
              <a:r>
                <a:rPr lang="en-US" altLang="ko-KR" sz="1100" dirty="0" err="1"/>
                <a:t>HoughLinesP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6FE19D29-3430-4B9F-A901-494BD1F7C9AC}"/>
                </a:ext>
              </a:extLst>
            </p:cNvPr>
            <p:cNvCxnSpPr>
              <a:cxnSpLocks/>
              <a:stCxn id="4" idx="2"/>
              <a:endCxn id="52" idx="0"/>
            </p:cNvCxnSpPr>
            <p:nvPr/>
          </p:nvCxnSpPr>
          <p:spPr>
            <a:xfrm rot="5400000">
              <a:off x="7068433" y="1917128"/>
              <a:ext cx="1544242" cy="4839698"/>
            </a:xfrm>
            <a:prstGeom prst="bentConnector3">
              <a:avLst>
                <a:gd name="adj1" fmla="val 13059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3441C015-9AE3-47D8-B983-20FF6AA3C6B0}"/>
                </a:ext>
              </a:extLst>
            </p:cNvPr>
            <p:cNvCxnSpPr>
              <a:stCxn id="52" idx="3"/>
              <a:endCxn id="51" idx="1"/>
            </p:cNvCxnSpPr>
            <p:nvPr/>
          </p:nvCxnSpPr>
          <p:spPr>
            <a:xfrm>
              <a:off x="6381938" y="5360911"/>
              <a:ext cx="44106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1F11352-686D-49ED-B479-F12BFE8C228F}"/>
                </a:ext>
              </a:extLst>
            </p:cNvPr>
            <p:cNvGrpSpPr/>
            <p:nvPr/>
          </p:nvGrpSpPr>
          <p:grpSpPr>
            <a:xfrm>
              <a:off x="108622" y="919745"/>
              <a:ext cx="4252611" cy="2645111"/>
              <a:chOff x="126442" y="211303"/>
              <a:chExt cx="11985507" cy="6459459"/>
            </a:xfrm>
          </p:grpSpPr>
          <p:sp>
            <p:nvSpPr>
              <p:cNvPr id="68" name="화살표: 왼쪽/오른쪽/위쪽 67">
                <a:extLst>
                  <a:ext uri="{FF2B5EF4-FFF2-40B4-BE49-F238E27FC236}">
                    <a16:creationId xmlns:a16="http://schemas.microsoft.com/office/drawing/2014/main" id="{02CE8129-3FFB-404F-97AD-5AD0DD171D99}"/>
                  </a:ext>
                </a:extLst>
              </p:cNvPr>
              <p:cNvSpPr/>
              <p:nvPr/>
            </p:nvSpPr>
            <p:spPr>
              <a:xfrm rot="5400000">
                <a:off x="4762850" y="3321716"/>
                <a:ext cx="1188723" cy="985407"/>
              </a:xfrm>
              <a:prstGeom prst="leftRightUpArrow">
                <a:avLst>
                  <a:gd name="adj1" fmla="val 25000"/>
                  <a:gd name="adj2" fmla="val 19232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AC9DA229-FE26-42D9-8153-0D20289937F9}"/>
                  </a:ext>
                </a:extLst>
              </p:cNvPr>
              <p:cNvSpPr/>
              <p:nvPr/>
            </p:nvSpPr>
            <p:spPr>
              <a:xfrm>
                <a:off x="418499" y="2718436"/>
                <a:ext cx="1129314" cy="444816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입력 영상</a:t>
                </a:r>
              </a:p>
            </p:txBody>
          </p:sp>
          <p:sp>
            <p:nvSpPr>
              <p:cNvPr id="70" name="화살표: 오른쪽 69">
                <a:extLst>
                  <a:ext uri="{FF2B5EF4-FFF2-40B4-BE49-F238E27FC236}">
                    <a16:creationId xmlns:a16="http://schemas.microsoft.com/office/drawing/2014/main" id="{AB8E02A1-8106-4AE8-84F2-61B57F61868F}"/>
                  </a:ext>
                </a:extLst>
              </p:cNvPr>
              <p:cNvSpPr/>
              <p:nvPr/>
            </p:nvSpPr>
            <p:spPr>
              <a:xfrm>
                <a:off x="1941194" y="3705511"/>
                <a:ext cx="324637" cy="180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B00E8C51-63B7-42F5-A645-1178A510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42" y="3320775"/>
                <a:ext cx="1620000" cy="950265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3142F9DE-B736-4CC1-9DCC-1EA52B46C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8238" y="3320770"/>
                <a:ext cx="1620000" cy="950265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2FFD75A4-821F-43A1-9DDE-559987CDF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9916" y="2176814"/>
                <a:ext cx="1620000" cy="950265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8F2CCB4A-5139-4A0C-840A-F79DDDE14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9916" y="4548671"/>
                <a:ext cx="1620000" cy="1104065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2D0A113-EB04-482B-A877-E1217D216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1873" y="3320771"/>
                <a:ext cx="1620000" cy="950265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088F47C-7252-4D51-8FFC-7A0A73800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7981" y="3320770"/>
                <a:ext cx="1620000" cy="950265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39E6A53B-8EC6-4BEF-817D-742A3B9F4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1180" y="917913"/>
                <a:ext cx="1620000" cy="950265"/>
              </a:xfrm>
              <a:prstGeom prst="rect">
                <a:avLst/>
              </a:prstGeom>
            </p:spPr>
          </p:pic>
          <p:sp>
            <p:nvSpPr>
              <p:cNvPr id="78" name="화살표: 오른쪽 77">
                <a:extLst>
                  <a:ext uri="{FF2B5EF4-FFF2-40B4-BE49-F238E27FC236}">
                    <a16:creationId xmlns:a16="http://schemas.microsoft.com/office/drawing/2014/main" id="{F7DDA850-4918-4C42-88D2-98AEA5CA6820}"/>
                  </a:ext>
                </a:extLst>
              </p:cNvPr>
              <p:cNvSpPr/>
              <p:nvPr/>
            </p:nvSpPr>
            <p:spPr>
              <a:xfrm rot="19220035">
                <a:off x="3611595" y="2781836"/>
                <a:ext cx="447675" cy="11282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9" name="화살표: 오른쪽 78">
                <a:extLst>
                  <a:ext uri="{FF2B5EF4-FFF2-40B4-BE49-F238E27FC236}">
                    <a16:creationId xmlns:a16="http://schemas.microsoft.com/office/drawing/2014/main" id="{481D39FB-D74C-494F-8FE9-2127972163F0}"/>
                  </a:ext>
                </a:extLst>
              </p:cNvPr>
              <p:cNvSpPr/>
              <p:nvPr/>
            </p:nvSpPr>
            <p:spPr>
              <a:xfrm>
                <a:off x="9939961" y="3790191"/>
                <a:ext cx="310845" cy="1807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8D84E61B-CC9B-4C45-A688-871D588D75EC}"/>
                  </a:ext>
                </a:extLst>
              </p:cNvPr>
              <p:cNvSpPr/>
              <p:nvPr/>
            </p:nvSpPr>
            <p:spPr>
              <a:xfrm>
                <a:off x="2380448" y="2718436"/>
                <a:ext cx="1129314" cy="444816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dirty="0"/>
                  <a:t>BGR -&gt; HSV </a:t>
                </a:r>
                <a:r>
                  <a:rPr lang="ko-KR" altLang="en-US" sz="400" dirty="0"/>
                  <a:t>변환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9E21CD10-6F58-4107-99C3-3A1CDA61A19C}"/>
                  </a:ext>
                </a:extLst>
              </p:cNvPr>
              <p:cNvSpPr/>
              <p:nvPr/>
            </p:nvSpPr>
            <p:spPr>
              <a:xfrm>
                <a:off x="4405902" y="1599005"/>
                <a:ext cx="1270221" cy="423164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dirty="0"/>
                  <a:t>HSV -&gt; Yellow </a:t>
                </a:r>
                <a:r>
                  <a:rPr lang="ko-KR" altLang="en-US" sz="400" dirty="0"/>
                  <a:t>영역 수출</a:t>
                </a:r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5B7C4177-CB9D-4343-B711-ECADDB0FDE36}"/>
                  </a:ext>
                </a:extLst>
              </p:cNvPr>
              <p:cNvSpPr/>
              <p:nvPr/>
            </p:nvSpPr>
            <p:spPr>
              <a:xfrm>
                <a:off x="2092817" y="4890220"/>
                <a:ext cx="1270221" cy="442191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dirty="0"/>
                  <a:t>BGR -&gt; White </a:t>
                </a:r>
                <a:r>
                  <a:rPr lang="ko-KR" altLang="en-US" sz="400" dirty="0"/>
                  <a:t>영역 수출</a:t>
                </a:r>
              </a:p>
            </p:txBody>
          </p: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2E759ECE-8FBD-42A5-9948-52EFEEB85913}"/>
                  </a:ext>
                </a:extLst>
              </p:cNvPr>
              <p:cNvCxnSpPr>
                <a:cxnSpLocks/>
                <a:stCxn id="71" idx="2"/>
                <a:endCxn id="82" idx="1"/>
              </p:cNvCxnSpPr>
              <p:nvPr/>
            </p:nvCxnSpPr>
            <p:spPr>
              <a:xfrm rot="16200000" flipH="1">
                <a:off x="1094491" y="4112990"/>
                <a:ext cx="840276" cy="1156375"/>
              </a:xfrm>
              <a:prstGeom prst="bentConnector2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순서도: 논리합 83">
                <a:extLst>
                  <a:ext uri="{FF2B5EF4-FFF2-40B4-BE49-F238E27FC236}">
                    <a16:creationId xmlns:a16="http://schemas.microsoft.com/office/drawing/2014/main" id="{6E0AD520-E556-4D65-8782-1CF5304C988D}"/>
                  </a:ext>
                </a:extLst>
              </p:cNvPr>
              <p:cNvSpPr/>
              <p:nvPr/>
            </p:nvSpPr>
            <p:spPr>
              <a:xfrm>
                <a:off x="4849416" y="3619501"/>
                <a:ext cx="438761" cy="400806"/>
              </a:xfrm>
              <a:prstGeom prst="flowChartOr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71FFA23B-4DB3-4EE8-83D6-C4A546546172}"/>
                  </a:ext>
                </a:extLst>
              </p:cNvPr>
              <p:cNvSpPr/>
              <p:nvPr/>
            </p:nvSpPr>
            <p:spPr>
              <a:xfrm>
                <a:off x="6074550" y="2608090"/>
                <a:ext cx="1453998" cy="503626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dirty="0"/>
                  <a:t>cv2.addWeighted</a:t>
                </a:r>
              </a:p>
              <a:p>
                <a:pPr algn="ctr"/>
                <a:r>
                  <a:rPr lang="en-US" altLang="ko-KR" sz="400" dirty="0"/>
                  <a:t>(Yellow + White)</a:t>
                </a:r>
                <a:endParaRPr lang="ko-KR" altLang="en-US" sz="400" dirty="0"/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387C2ED4-AA57-4573-BEFA-0EB603308F19}"/>
                  </a:ext>
                </a:extLst>
              </p:cNvPr>
              <p:cNvSpPr/>
              <p:nvPr/>
            </p:nvSpPr>
            <p:spPr>
              <a:xfrm>
                <a:off x="8234181" y="2623453"/>
                <a:ext cx="1453998" cy="503626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dirty="0"/>
                  <a:t>cv2.fillPoly</a:t>
                </a:r>
              </a:p>
              <a:p>
                <a:pPr algn="ctr"/>
                <a:r>
                  <a:rPr lang="en-US" altLang="ko-KR" sz="400" dirty="0"/>
                  <a:t>(</a:t>
                </a:r>
                <a:r>
                  <a:rPr lang="ko-KR" altLang="en-US" sz="400" dirty="0"/>
                  <a:t>차선 영역 지정</a:t>
                </a:r>
                <a:r>
                  <a:rPr lang="en-US" altLang="ko-KR" sz="400" dirty="0"/>
                  <a:t>)</a:t>
                </a:r>
                <a:endParaRPr lang="ko-KR" altLang="en-US" sz="400" dirty="0"/>
              </a:p>
            </p:txBody>
          </p:sp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3EF9A378-4BD0-4850-8976-F272A9C09120}"/>
                  </a:ext>
                </a:extLst>
              </p:cNvPr>
              <p:cNvSpPr/>
              <p:nvPr/>
            </p:nvSpPr>
            <p:spPr>
              <a:xfrm>
                <a:off x="8084408" y="211303"/>
                <a:ext cx="1796467" cy="507807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dirty="0"/>
                  <a:t>cv2.bitwise_and</a:t>
                </a:r>
              </a:p>
              <a:p>
                <a:pPr algn="ctr"/>
                <a:r>
                  <a:rPr lang="en-US" altLang="ko-KR" sz="100" dirty="0"/>
                  <a:t>(</a:t>
                </a:r>
                <a:r>
                  <a:rPr lang="ko-KR" altLang="en-US" sz="100" dirty="0"/>
                  <a:t>입력 영상 </a:t>
                </a:r>
                <a:r>
                  <a:rPr lang="en-US" altLang="ko-KR" sz="100" dirty="0"/>
                  <a:t>+ </a:t>
                </a:r>
                <a:r>
                  <a:rPr lang="ko-KR" altLang="en-US" sz="100" dirty="0"/>
                  <a:t>차선 영역</a:t>
                </a:r>
                <a:r>
                  <a:rPr lang="en-US" altLang="ko-KR" sz="100" dirty="0"/>
                  <a:t>)</a:t>
                </a:r>
                <a:endParaRPr lang="ko-KR" altLang="en-US" sz="100" dirty="0"/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3A62C4E7-A2BF-40AC-88D9-7F6A8B42046D}"/>
                  </a:ext>
                </a:extLst>
              </p:cNvPr>
              <p:cNvSpPr/>
              <p:nvPr/>
            </p:nvSpPr>
            <p:spPr>
              <a:xfrm>
                <a:off x="10001494" y="5448413"/>
                <a:ext cx="310845" cy="1807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9" name="화살표: 오른쪽 88">
                <a:extLst>
                  <a:ext uri="{FF2B5EF4-FFF2-40B4-BE49-F238E27FC236}">
                    <a16:creationId xmlns:a16="http://schemas.microsoft.com/office/drawing/2014/main" id="{F9826AAD-3739-4890-9A73-A17A9490A96A}"/>
                  </a:ext>
                </a:extLst>
              </p:cNvPr>
              <p:cNvSpPr/>
              <p:nvPr/>
            </p:nvSpPr>
            <p:spPr>
              <a:xfrm>
                <a:off x="7823421" y="5413965"/>
                <a:ext cx="310845" cy="1807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87840D20-7E98-4BD1-AFD5-3506DF757B93}"/>
                  </a:ext>
                </a:extLst>
              </p:cNvPr>
              <p:cNvSpPr/>
              <p:nvPr/>
            </p:nvSpPr>
            <p:spPr>
              <a:xfrm>
                <a:off x="10276338" y="2624477"/>
                <a:ext cx="1835611" cy="503626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dirty="0"/>
                  <a:t>cv2.bitwise_and</a:t>
                </a:r>
              </a:p>
              <a:p>
                <a:pPr algn="ctr"/>
                <a:r>
                  <a:rPr lang="en-US" altLang="ko-KR" sz="100" dirty="0"/>
                  <a:t>((Yellow + White)  + </a:t>
                </a:r>
                <a:r>
                  <a:rPr lang="ko-KR" altLang="en-US" sz="100" dirty="0"/>
                  <a:t>차선 영역</a:t>
                </a:r>
                <a:r>
                  <a:rPr lang="en-US" altLang="ko-KR" sz="100" dirty="0"/>
                  <a:t>)</a:t>
                </a:r>
                <a:endParaRPr lang="en-US" altLang="ko-KR" sz="300" dirty="0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03C609BB-9CAA-40C0-97FA-C8020B65ECBD}"/>
                  </a:ext>
                </a:extLst>
              </p:cNvPr>
              <p:cNvSpPr/>
              <p:nvPr/>
            </p:nvSpPr>
            <p:spPr>
              <a:xfrm>
                <a:off x="6093600" y="6162955"/>
                <a:ext cx="1453998" cy="503626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 dirty="0"/>
                  <a:t>(Yellow + White) </a:t>
                </a:r>
              </a:p>
              <a:p>
                <a:pPr algn="ctr"/>
                <a:r>
                  <a:rPr lang="en-US" altLang="ko-KR" sz="300" dirty="0"/>
                  <a:t>-&gt; Gray Scale </a:t>
                </a:r>
                <a:r>
                  <a:rPr lang="ko-KR" altLang="en-US" sz="300" dirty="0"/>
                  <a:t>변환</a:t>
                </a: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8CD58D46-B2AC-4577-A6EA-8CFC7E35ED37}"/>
                  </a:ext>
                </a:extLst>
              </p:cNvPr>
              <p:cNvSpPr/>
              <p:nvPr/>
            </p:nvSpPr>
            <p:spPr>
              <a:xfrm>
                <a:off x="8306287" y="6162955"/>
                <a:ext cx="1555750" cy="507807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dirty="0"/>
                  <a:t>cv2.GaussianBlur</a:t>
                </a:r>
              </a:p>
              <a:p>
                <a:pPr algn="ctr"/>
                <a:r>
                  <a:rPr lang="en-US" altLang="ko-KR" sz="300" dirty="0"/>
                  <a:t>(Gray Scale)</a:t>
                </a:r>
                <a:endParaRPr lang="ko-KR" altLang="en-US" sz="300" dirty="0"/>
              </a:p>
            </p:txBody>
          </p: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B00D1073-D3EE-4E9E-AA0A-DE80F913D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82295" y="3320769"/>
                <a:ext cx="1618978" cy="950265"/>
              </a:xfrm>
              <a:prstGeom prst="rect">
                <a:avLst/>
              </a:prstGeom>
            </p:spPr>
          </p:pic>
          <p:sp>
            <p:nvSpPr>
              <p:cNvPr id="94" name="화살표: 아래쪽 93">
                <a:extLst>
                  <a:ext uri="{FF2B5EF4-FFF2-40B4-BE49-F238E27FC236}">
                    <a16:creationId xmlns:a16="http://schemas.microsoft.com/office/drawing/2014/main" id="{62524782-CA89-4100-A8C9-D29C1CC34B2B}"/>
                  </a:ext>
                </a:extLst>
              </p:cNvPr>
              <p:cNvSpPr/>
              <p:nvPr/>
            </p:nvSpPr>
            <p:spPr>
              <a:xfrm>
                <a:off x="6660229" y="4405592"/>
                <a:ext cx="223287" cy="37220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95" name="순서도: 논리합 94">
                <a:extLst>
                  <a:ext uri="{FF2B5EF4-FFF2-40B4-BE49-F238E27FC236}">
                    <a16:creationId xmlns:a16="http://schemas.microsoft.com/office/drawing/2014/main" id="{681E0B2D-CA16-41AD-9FCF-6F4D1D94EFB2}"/>
                  </a:ext>
                </a:extLst>
              </p:cNvPr>
              <p:cNvSpPr/>
              <p:nvPr/>
            </p:nvSpPr>
            <p:spPr>
              <a:xfrm>
                <a:off x="7027402" y="1262022"/>
                <a:ext cx="288295" cy="262046"/>
              </a:xfrm>
              <a:prstGeom prst="flowChartOr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F6573945-BD70-48ED-A99A-EDE5037B1D9E}"/>
                  </a:ext>
                </a:extLst>
              </p:cNvPr>
              <p:cNvSpPr/>
              <p:nvPr/>
            </p:nvSpPr>
            <p:spPr>
              <a:xfrm>
                <a:off x="10445523" y="6149876"/>
                <a:ext cx="1555750" cy="507807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 dirty="0"/>
                  <a:t>cv2.threshold</a:t>
                </a:r>
              </a:p>
              <a:p>
                <a:pPr algn="ctr"/>
                <a:r>
                  <a:rPr lang="en-US" altLang="ko-KR" sz="300" dirty="0"/>
                  <a:t>(</a:t>
                </a:r>
                <a:r>
                  <a:rPr lang="en-US" altLang="ko-KR" sz="300" dirty="0" err="1"/>
                  <a:t>GaussianBlur</a:t>
                </a:r>
                <a:r>
                  <a:rPr lang="en-US" altLang="ko-KR" sz="300" dirty="0"/>
                  <a:t>)</a:t>
                </a:r>
                <a:endParaRPr lang="ko-KR" altLang="en-US" sz="300" dirty="0"/>
              </a:p>
            </p:txBody>
          </p:sp>
          <p:cxnSp>
            <p:nvCxnSpPr>
              <p:cNvPr id="97" name="연결선: 꺾임 96">
                <a:extLst>
                  <a:ext uri="{FF2B5EF4-FFF2-40B4-BE49-F238E27FC236}">
                    <a16:creationId xmlns:a16="http://schemas.microsoft.com/office/drawing/2014/main" id="{2D721ED0-655E-4125-BC93-A65BEC02D92A}"/>
                  </a:ext>
                </a:extLst>
              </p:cNvPr>
              <p:cNvCxnSpPr>
                <a:cxnSpLocks/>
                <a:stCxn id="69" idx="0"/>
                <a:endCxn id="95" idx="2"/>
              </p:cNvCxnSpPr>
              <p:nvPr/>
            </p:nvCxnSpPr>
            <p:spPr>
              <a:xfrm rot="5400000" flipH="1" flipV="1">
                <a:off x="3342584" y="-966382"/>
                <a:ext cx="1325391" cy="6044246"/>
              </a:xfrm>
              <a:prstGeom prst="bentConnector2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연결선: 꺾임 97">
                <a:extLst>
                  <a:ext uri="{FF2B5EF4-FFF2-40B4-BE49-F238E27FC236}">
                    <a16:creationId xmlns:a16="http://schemas.microsoft.com/office/drawing/2014/main" id="{2B00D40E-23BB-491E-8CD7-6FF4E7821F27}"/>
                  </a:ext>
                </a:extLst>
              </p:cNvPr>
              <p:cNvCxnSpPr>
                <a:cxnSpLocks/>
                <a:stCxn id="86" idx="0"/>
                <a:endCxn id="95" idx="4"/>
              </p:cNvCxnSpPr>
              <p:nvPr/>
            </p:nvCxnSpPr>
            <p:spPr>
              <a:xfrm rot="16200000" flipV="1">
                <a:off x="7516673" y="1178946"/>
                <a:ext cx="1099385" cy="1789630"/>
              </a:xfrm>
              <a:prstGeom prst="bentConnector3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3135B31F-C2D5-4919-A46C-E2149CD292AD}"/>
                  </a:ext>
                </a:extLst>
              </p:cNvPr>
              <p:cNvCxnSpPr>
                <a:cxnSpLocks/>
                <a:stCxn id="95" idx="6"/>
                <a:endCxn id="77" idx="1"/>
              </p:cNvCxnSpPr>
              <p:nvPr/>
            </p:nvCxnSpPr>
            <p:spPr>
              <a:xfrm>
                <a:off x="7315697" y="1393045"/>
                <a:ext cx="835483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순서도: 논리합 99">
                <a:extLst>
                  <a:ext uri="{FF2B5EF4-FFF2-40B4-BE49-F238E27FC236}">
                    <a16:creationId xmlns:a16="http://schemas.microsoft.com/office/drawing/2014/main" id="{9C77E226-1CAC-4A35-B5ED-C1CD7EF16E2A}"/>
                  </a:ext>
                </a:extLst>
              </p:cNvPr>
              <p:cNvSpPr/>
              <p:nvPr/>
            </p:nvSpPr>
            <p:spPr>
              <a:xfrm>
                <a:off x="7733438" y="3749563"/>
                <a:ext cx="288295" cy="262046"/>
              </a:xfrm>
              <a:prstGeom prst="flowChartOr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06EF1C20-299A-4BBD-87ED-EE38BCBEFF56}"/>
                  </a:ext>
                </a:extLst>
              </p:cNvPr>
              <p:cNvCxnSpPr>
                <a:stCxn id="82" idx="3"/>
                <a:endCxn id="74" idx="1"/>
              </p:cNvCxnSpPr>
              <p:nvPr/>
            </p:nvCxnSpPr>
            <p:spPr>
              <a:xfrm flipV="1">
                <a:off x="3363038" y="5100704"/>
                <a:ext cx="866878" cy="1061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380AEFE7-AAE1-412A-B801-367C407D381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10488" y="4873370"/>
                <a:ext cx="1620000" cy="1105200"/>
              </a:xfrm>
              <a:prstGeom prst="rect">
                <a:avLst/>
              </a:pr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E9EC10E3-34DF-4719-9E7B-BA3A520D82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57694" y="4895813"/>
                <a:ext cx="1620000" cy="1105200"/>
              </a:xfrm>
              <a:prstGeom prst="rect">
                <a:avLst/>
              </a:prstGeom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C7191160-9D5B-4E77-9BBD-96E3EA1382A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81273" y="4895813"/>
                <a:ext cx="1620000" cy="1105200"/>
              </a:xfrm>
              <a:prstGeom prst="rect">
                <a:avLst/>
              </a:prstGeom>
            </p:spPr>
          </p:pic>
        </p:grpSp>
      </p:grpSp>
      <p:sp>
        <p:nvSpPr>
          <p:cNvPr id="145" name="제목 1">
            <a:extLst>
              <a:ext uri="{FF2B5EF4-FFF2-40B4-BE49-F238E27FC236}">
                <a16:creationId xmlns:a16="http://schemas.microsoft.com/office/drawing/2014/main" id="{A511ADAE-5E25-45E6-9C43-C8E3AC110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15158"/>
            <a:ext cx="11091600" cy="873125"/>
          </a:xfrm>
        </p:spPr>
        <p:txBody>
          <a:bodyPr/>
          <a:lstStyle/>
          <a:p>
            <a:pPr algn="ctr"/>
            <a:r>
              <a:rPr lang="ko-KR" altLang="en-US" dirty="0" err="1"/>
              <a:t>전처리</a:t>
            </a:r>
            <a:r>
              <a:rPr lang="ko-KR" altLang="en-US" dirty="0"/>
              <a:t> 과정</a:t>
            </a:r>
          </a:p>
        </p:txBody>
      </p:sp>
    </p:spTree>
    <p:extLst>
      <p:ext uri="{BB962C8B-B14F-4D97-AF65-F5344CB8AC3E}">
        <p14:creationId xmlns:p14="http://schemas.microsoft.com/office/powerpoint/2010/main" val="311096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658B8BC-8098-45A8-9289-EE1E0F03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90657"/>
            <a:ext cx="11091600" cy="873125"/>
          </a:xfrm>
        </p:spPr>
        <p:txBody>
          <a:bodyPr/>
          <a:lstStyle/>
          <a:p>
            <a:pPr algn="ctr"/>
            <a:r>
              <a:rPr lang="ko-KR" altLang="en-US" dirty="0" err="1"/>
              <a:t>전처리</a:t>
            </a:r>
            <a:r>
              <a:rPr lang="ko-KR" altLang="en-US" dirty="0"/>
              <a:t> 영상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D18502-2EDF-44D8-A13F-8FE089DC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" y="1568837"/>
            <a:ext cx="12177190" cy="45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6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5CCA0-4A42-4F69-AE70-55CF8AC90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90657"/>
            <a:ext cx="11091600" cy="873125"/>
          </a:xfrm>
        </p:spPr>
        <p:txBody>
          <a:bodyPr/>
          <a:lstStyle/>
          <a:p>
            <a:pPr algn="ctr"/>
            <a:r>
              <a:rPr lang="ko-KR" altLang="en-US" dirty="0"/>
              <a:t>결과 영상</a:t>
            </a:r>
          </a:p>
        </p:txBody>
      </p:sp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9D3CAE51-7D7E-4B27-8C01-705FF602C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4927" y="2677587"/>
            <a:ext cx="5506980" cy="309390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747A1D-EB5B-4547-8681-60630109F309}"/>
              </a:ext>
            </a:extLst>
          </p:cNvPr>
          <p:cNvSpPr/>
          <p:nvPr/>
        </p:nvSpPr>
        <p:spPr>
          <a:xfrm>
            <a:off x="7774480" y="1325461"/>
            <a:ext cx="2493646" cy="9814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A5A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trap_bottom_width</a:t>
            </a:r>
            <a:r>
              <a:rPr lang="en-US" altLang="ko-KR" sz="1200" dirty="0">
                <a:solidFill>
                  <a:schemeClr val="bg1"/>
                </a:solidFill>
              </a:rPr>
              <a:t> = 0.75</a:t>
            </a:r>
          </a:p>
          <a:p>
            <a:r>
              <a:rPr lang="en-US" altLang="ko-KR" sz="1200" dirty="0" err="1">
                <a:solidFill>
                  <a:schemeClr val="bg1"/>
                </a:solidFill>
              </a:rPr>
              <a:t>trap_top_width</a:t>
            </a:r>
            <a:r>
              <a:rPr lang="en-US" altLang="ko-KR" sz="1200" dirty="0">
                <a:solidFill>
                  <a:schemeClr val="bg1"/>
                </a:solidFill>
              </a:rPr>
              <a:t> = 0.1</a:t>
            </a:r>
          </a:p>
          <a:p>
            <a:r>
              <a:rPr lang="en-US" altLang="ko-KR" sz="1200" dirty="0" err="1">
                <a:solidFill>
                  <a:schemeClr val="bg1"/>
                </a:solidFill>
              </a:rPr>
              <a:t>trap_height</a:t>
            </a:r>
            <a:r>
              <a:rPr lang="en-US" altLang="ko-KR" sz="1200" dirty="0">
                <a:solidFill>
                  <a:schemeClr val="bg1"/>
                </a:solidFill>
              </a:rPr>
              <a:t> = 0.35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threshold = 50</a:t>
            </a:r>
          </a:p>
          <a:p>
            <a:r>
              <a:rPr lang="en-US" altLang="ko-KR" sz="1200" dirty="0" err="1">
                <a:solidFill>
                  <a:schemeClr val="bg1"/>
                </a:solidFill>
              </a:rPr>
              <a:t>bgr_threshold</a:t>
            </a:r>
            <a:r>
              <a:rPr lang="en-US" altLang="ko-KR" sz="1200" dirty="0">
                <a:solidFill>
                  <a:schemeClr val="bg1"/>
                </a:solidFill>
              </a:rPr>
              <a:t> = [180, 180, 180]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6F4E98-4DA5-4279-A140-0166DB87A43D}"/>
              </a:ext>
            </a:extLst>
          </p:cNvPr>
          <p:cNvSpPr/>
          <p:nvPr/>
        </p:nvSpPr>
        <p:spPr>
          <a:xfrm>
            <a:off x="1700851" y="1325461"/>
            <a:ext cx="2493646" cy="9814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A5A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trap_bottom_width</a:t>
            </a:r>
            <a:r>
              <a:rPr lang="en-US" altLang="ko-KR" sz="1200" dirty="0">
                <a:solidFill>
                  <a:schemeClr val="bg1"/>
                </a:solidFill>
              </a:rPr>
              <a:t> = 0.8</a:t>
            </a:r>
          </a:p>
          <a:p>
            <a:r>
              <a:rPr lang="en-US" altLang="ko-KR" sz="1200" dirty="0" err="1">
                <a:solidFill>
                  <a:schemeClr val="bg1"/>
                </a:solidFill>
              </a:rPr>
              <a:t>trap_top_width</a:t>
            </a:r>
            <a:r>
              <a:rPr lang="en-US" altLang="ko-KR" sz="1200" dirty="0">
                <a:solidFill>
                  <a:schemeClr val="bg1"/>
                </a:solidFill>
              </a:rPr>
              <a:t> = 0.1</a:t>
            </a:r>
          </a:p>
          <a:p>
            <a:r>
              <a:rPr lang="en-US" altLang="ko-KR" sz="1200" dirty="0" err="1">
                <a:solidFill>
                  <a:schemeClr val="bg1"/>
                </a:solidFill>
              </a:rPr>
              <a:t>trap_height</a:t>
            </a:r>
            <a:r>
              <a:rPr lang="en-US" altLang="ko-KR" sz="1200" dirty="0">
                <a:solidFill>
                  <a:schemeClr val="bg1"/>
                </a:solidFill>
              </a:rPr>
              <a:t> = 0.4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threshold = 50</a:t>
            </a:r>
          </a:p>
          <a:p>
            <a:r>
              <a:rPr lang="en-US" altLang="ko-KR" sz="1200" dirty="0" err="1">
                <a:solidFill>
                  <a:schemeClr val="bg1"/>
                </a:solidFill>
              </a:rPr>
              <a:t>bgr_threshold</a:t>
            </a:r>
            <a:r>
              <a:rPr lang="en-US" altLang="ko-KR" sz="1200" dirty="0">
                <a:solidFill>
                  <a:schemeClr val="bg1"/>
                </a:solidFill>
              </a:rPr>
              <a:t> = [200, 200, 200]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2EE41-C8A9-458B-AB85-890484646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92" y="2677587"/>
            <a:ext cx="5557573" cy="30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0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98C4A7F-1BB0-45BD-942B-76455BCD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47601"/>
            <a:ext cx="11091600" cy="873125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소스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3BA3E-18F8-4897-AEB3-19C5C910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21" y="1106079"/>
            <a:ext cx="5334875" cy="52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6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EDFE9E-F9F7-48D3-A0B0-5EE99753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00" y="1166070"/>
            <a:ext cx="3392846" cy="5544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281763-37E6-423A-97DA-3726385A2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37"/>
          <a:stretch/>
        </p:blipFill>
        <p:spPr>
          <a:xfrm>
            <a:off x="3880900" y="1166070"/>
            <a:ext cx="3813154" cy="5544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472D45-789E-4C8A-B246-88D1C0FA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751" y="1766054"/>
            <a:ext cx="4188595" cy="390490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FEBD2504-596D-4463-AB4C-E8566028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47601"/>
            <a:ext cx="11091600" cy="873125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 err="1"/>
              <a:t>draw_lines</a:t>
            </a:r>
            <a:r>
              <a:rPr lang="ko-KR" altLang="en-US" sz="4000" dirty="0"/>
              <a:t> 함수 내부 코드</a:t>
            </a:r>
          </a:p>
        </p:txBody>
      </p:sp>
    </p:spTree>
    <p:extLst>
      <p:ext uri="{BB962C8B-B14F-4D97-AF65-F5344CB8AC3E}">
        <p14:creationId xmlns:p14="http://schemas.microsoft.com/office/powerpoint/2010/main" val="853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0C2D83-4C8F-4B3D-A7A8-3D76BE90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78" y="1224794"/>
            <a:ext cx="5099056" cy="52997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1DC9AE-C539-4AB4-8A62-ADD025539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31"/>
          <a:stretch/>
        </p:blipFill>
        <p:spPr>
          <a:xfrm>
            <a:off x="6275574" y="1224793"/>
            <a:ext cx="5280518" cy="529978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C8503FB1-5F4E-417C-ABD8-525535C5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47601"/>
            <a:ext cx="11091600" cy="873125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메인 코드</a:t>
            </a:r>
          </a:p>
        </p:txBody>
      </p:sp>
    </p:spTree>
    <p:extLst>
      <p:ext uri="{BB962C8B-B14F-4D97-AF65-F5344CB8AC3E}">
        <p14:creationId xmlns:p14="http://schemas.microsoft.com/office/powerpoint/2010/main" val="8163688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Malgun Gothic Semilight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1427</TotalTime>
  <Words>295</Words>
  <Application>Microsoft Office PowerPoint</Application>
  <PresentationFormat>와이드스크린</PresentationFormat>
  <Paragraphs>68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Malgun Gothic Semilight</vt:lpstr>
      <vt:lpstr>Malgun Gothic</vt:lpstr>
      <vt:lpstr>Arial</vt:lpstr>
      <vt:lpstr>3DFloatVTI</vt:lpstr>
      <vt:lpstr>OpenCV 기반 차선 인식 시스템 알고리즘 구현</vt:lpstr>
      <vt:lpstr>목차</vt:lpstr>
      <vt:lpstr>전처리 과정</vt:lpstr>
      <vt:lpstr>전처리 과정</vt:lpstr>
      <vt:lpstr>전처리 영상</vt:lpstr>
      <vt:lpstr>결과 영상</vt:lpstr>
      <vt:lpstr>소스 코드</vt:lpstr>
      <vt:lpstr>draw_lines 함수 내부 코드</vt:lpstr>
      <vt:lpstr>메인 코드</vt:lpstr>
      <vt:lpstr>메인 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기반 차선 인식 시스템 알고리즘</dc:title>
  <dc:creator>조수익</dc:creator>
  <cp:lastModifiedBy>HKIT</cp:lastModifiedBy>
  <cp:revision>51</cp:revision>
  <dcterms:created xsi:type="dcterms:W3CDTF">2021-09-28T02:41:55Z</dcterms:created>
  <dcterms:modified xsi:type="dcterms:W3CDTF">2021-10-18T07:19:39Z</dcterms:modified>
</cp:coreProperties>
</file>